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0000"/>
    <a:srgbClr val="FF6969"/>
    <a:srgbClr val="6E36C0"/>
    <a:srgbClr val="9E5ECE"/>
    <a:srgbClr val="FFFF66"/>
    <a:srgbClr val="FF9900"/>
    <a:srgbClr val="C49F00"/>
    <a:srgbClr val="301854"/>
    <a:srgbClr val="FFFFFF"/>
    <a:srgbClr val="ECD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6969-E84E-4970-8281-9BF65B360BC2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E20C-2CA9-44AF-A568-94D866059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110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6969-E84E-4970-8281-9BF65B360BC2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E20C-2CA9-44AF-A568-94D866059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45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6969-E84E-4970-8281-9BF65B360BC2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E20C-2CA9-44AF-A568-94D866059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71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6969-E84E-4970-8281-9BF65B360BC2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E20C-2CA9-44AF-A568-94D866059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59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6969-E84E-4970-8281-9BF65B360BC2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E20C-2CA9-44AF-A568-94D866059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846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6969-E84E-4970-8281-9BF65B360BC2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E20C-2CA9-44AF-A568-94D866059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223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6969-E84E-4970-8281-9BF65B360BC2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E20C-2CA9-44AF-A568-94D866059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402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6969-E84E-4970-8281-9BF65B360BC2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E20C-2CA9-44AF-A568-94D866059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23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6969-E84E-4970-8281-9BF65B360BC2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E20C-2CA9-44AF-A568-94D866059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446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6969-E84E-4970-8281-9BF65B360BC2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E20C-2CA9-44AF-A568-94D866059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709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6969-E84E-4970-8281-9BF65B360BC2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E20C-2CA9-44AF-A568-94D866059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79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16969-E84E-4970-8281-9BF65B360BC2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7E20C-2CA9-44AF-A568-94D866059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86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8950"/>
            <a:ext cx="12446000" cy="6906511"/>
          </a:xfrm>
          <a:prstGeom prst="rect">
            <a:avLst/>
          </a:prstGeom>
          <a:ln w="19050">
            <a:solidFill>
              <a:schemeClr val="bg1">
                <a:lumMod val="9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41424" y="-68731"/>
            <a:ext cx="5099858" cy="1015663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Навигатор ГИА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" y="1112013"/>
            <a:ext cx="907200" cy="928238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284957" y="967151"/>
            <a:ext cx="4322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Варианты ОГЭ досрочного периода </a:t>
            </a:r>
          </a:p>
          <a:p>
            <a:r>
              <a:rPr lang="ru-RU" sz="1400" dirty="0" smtClean="0">
                <a:solidFill>
                  <a:srgbClr val="7030A0"/>
                </a:solidFill>
              </a:rPr>
              <a:t>дают </a:t>
            </a:r>
            <a:r>
              <a:rPr lang="ru-RU" sz="1400" dirty="0">
                <a:solidFill>
                  <a:srgbClr val="7030A0"/>
                </a:solidFill>
              </a:rPr>
              <a:t>возможность проверить свою готовность к </a:t>
            </a:r>
            <a:endParaRPr lang="ru-RU" sz="1400" dirty="0" smtClean="0">
              <a:solidFill>
                <a:srgbClr val="7030A0"/>
              </a:solidFill>
            </a:endParaRPr>
          </a:p>
          <a:p>
            <a:r>
              <a:rPr lang="ru-RU" sz="1400" dirty="0" smtClean="0">
                <a:solidFill>
                  <a:srgbClr val="7030A0"/>
                </a:solidFill>
              </a:rPr>
              <a:t>экзамену, самостоятельно </a:t>
            </a:r>
            <a:r>
              <a:rPr lang="ru-RU" sz="1400" dirty="0">
                <a:solidFill>
                  <a:srgbClr val="7030A0"/>
                </a:solidFill>
              </a:rPr>
              <a:t>проверить выполненную </a:t>
            </a:r>
            <a:endParaRPr lang="ru-RU" sz="1400" dirty="0" smtClean="0">
              <a:solidFill>
                <a:srgbClr val="7030A0"/>
              </a:solidFill>
            </a:endParaRPr>
          </a:p>
          <a:p>
            <a:r>
              <a:rPr lang="ru-RU" sz="1400" dirty="0" smtClean="0">
                <a:solidFill>
                  <a:srgbClr val="7030A0"/>
                </a:solidFill>
              </a:rPr>
              <a:t>работу </a:t>
            </a:r>
            <a:r>
              <a:rPr lang="ru-RU" sz="1400" dirty="0">
                <a:solidFill>
                  <a:srgbClr val="7030A0"/>
                </a:solidFill>
              </a:rPr>
              <a:t>и определить набранный </a:t>
            </a:r>
            <a:r>
              <a:rPr lang="ru-RU" sz="1400" dirty="0" smtClean="0">
                <a:solidFill>
                  <a:srgbClr val="7030A0"/>
                </a:solidFill>
              </a:rPr>
              <a:t>балл</a:t>
            </a:r>
            <a:endParaRPr lang="ru-RU" sz="1400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19" y="2295265"/>
            <a:ext cx="870569" cy="954088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365541" y="2203242"/>
            <a:ext cx="4415889" cy="12311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Открытый банк заданий ОГЭ</a:t>
            </a:r>
          </a:p>
          <a:p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п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оможет сориентироваться в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экзаменационном </a:t>
            </a:r>
            <a:endParaRPr lang="ru-RU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материале и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потренироваться в выполнении </a:t>
            </a:r>
            <a:endParaRPr lang="ru-RU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типовых заданий, содержит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все задания, которые </a:t>
            </a:r>
            <a:endParaRPr lang="ru-RU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могут встретиться в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вариантах ОГЭ по всем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предметам 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" y="3799739"/>
            <a:ext cx="870568" cy="1007081"/>
          </a:xfrm>
          <a:prstGeom prst="rect">
            <a:avLst/>
          </a:prstGeom>
          <a:ln w="28575">
            <a:solidFill>
              <a:srgbClr val="301854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298848" y="3599205"/>
            <a:ext cx="410372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018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Открытый банк оценочных средств  </a:t>
            </a:r>
          </a:p>
          <a:p>
            <a:r>
              <a:rPr lang="ru-RU" b="0" i="0" dirty="0" smtClean="0">
                <a:solidFill>
                  <a:srgbClr val="3018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русскому языку (</a:t>
            </a:r>
            <a:r>
              <a:rPr lang="en-US" dirty="0" smtClean="0">
                <a:solidFill>
                  <a:srgbClr val="3018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dirty="0" smtClean="0">
                <a:solidFill>
                  <a:srgbClr val="3018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en-US" dirty="0" smtClean="0">
                <a:solidFill>
                  <a:srgbClr val="3018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XI</a:t>
            </a:r>
            <a:r>
              <a:rPr lang="ru-RU" dirty="0" smtClean="0">
                <a:solidFill>
                  <a:srgbClr val="3018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классы)</a:t>
            </a:r>
            <a:r>
              <a:rPr lang="ru-RU" dirty="0">
                <a:solidFill>
                  <a:srgbClr val="301854"/>
                </a:solidFill>
              </a:rPr>
              <a:t> </a:t>
            </a:r>
            <a:endParaRPr lang="ru-RU" dirty="0" smtClean="0">
              <a:solidFill>
                <a:srgbClr val="301854"/>
              </a:solidFill>
            </a:endParaRPr>
          </a:p>
          <a:p>
            <a:r>
              <a:rPr lang="ru-RU" sz="1400" dirty="0" smtClean="0">
                <a:solidFill>
                  <a:srgbClr val="301854"/>
                </a:solidFill>
              </a:rPr>
              <a:t>можно использовать для подготовки к ОГЭ. Банк содержит задания </a:t>
            </a:r>
            <a:r>
              <a:rPr lang="ru-RU" sz="1400" dirty="0">
                <a:solidFill>
                  <a:srgbClr val="301854"/>
                </a:solidFill>
              </a:rPr>
              <a:t>по основным разделам курса </a:t>
            </a:r>
            <a:r>
              <a:rPr lang="ru-RU" sz="1400" dirty="0" smtClean="0">
                <a:solidFill>
                  <a:srgbClr val="301854"/>
                </a:solidFill>
              </a:rPr>
              <a:t>русского языка  </a:t>
            </a:r>
            <a:r>
              <a:rPr lang="ru-RU" sz="1400" dirty="0">
                <a:solidFill>
                  <a:srgbClr val="301854"/>
                </a:solidFill>
              </a:rPr>
              <a:t>«Чтение», «Письмо», «Слушание», </a:t>
            </a:r>
            <a:r>
              <a:rPr lang="ru-RU" sz="1400" dirty="0" smtClean="0">
                <a:solidFill>
                  <a:srgbClr val="301854"/>
                </a:solidFill>
              </a:rPr>
              <a:t>«</a:t>
            </a:r>
            <a:r>
              <a:rPr lang="ru-RU" sz="1400" dirty="0">
                <a:solidFill>
                  <a:srgbClr val="301854"/>
                </a:solidFill>
              </a:rPr>
              <a:t>Говорение», </a:t>
            </a:r>
            <a:r>
              <a:rPr lang="ru-RU" sz="1400" dirty="0" smtClean="0">
                <a:solidFill>
                  <a:srgbClr val="301854"/>
                </a:solidFill>
              </a:rPr>
              <a:t>«</a:t>
            </a:r>
            <a:r>
              <a:rPr lang="ru-RU" sz="1400" dirty="0">
                <a:solidFill>
                  <a:srgbClr val="301854"/>
                </a:solidFill>
              </a:rPr>
              <a:t>Основные разделы науки о языке», </a:t>
            </a:r>
            <a:r>
              <a:rPr lang="ru-RU" sz="1400" dirty="0" smtClean="0">
                <a:solidFill>
                  <a:srgbClr val="301854"/>
                </a:solidFill>
              </a:rPr>
              <a:t>60 КИМ  </a:t>
            </a:r>
            <a:r>
              <a:rPr lang="ru-RU" sz="1400" dirty="0">
                <a:solidFill>
                  <a:srgbClr val="301854"/>
                </a:solidFill>
              </a:rPr>
              <a:t>для проведения итоговых работ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73200" y="5539351"/>
            <a:ext cx="100971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Бесплатный информационный ресурс, в котором собраны актуальные материалы  для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подготовки к ОГЭ, итоговому  собеседованию  по русскому языку (ИС):  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http://nav-gia.obrnadzor.gov.ru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14029" y="5590289"/>
            <a:ext cx="1545565" cy="878718"/>
            <a:chOff x="498925" y="2010251"/>
            <a:chExt cx="2247144" cy="860466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6157" y="2010251"/>
              <a:ext cx="1092683" cy="72353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98925" y="2724029"/>
              <a:ext cx="2247144" cy="146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500" b="1" dirty="0" smtClean="0">
                <a:solidFill>
                  <a:srgbClr val="6952A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0823774" y="5704017"/>
            <a:ext cx="1024517" cy="675558"/>
            <a:chOff x="3712273" y="2862124"/>
            <a:chExt cx="1024517" cy="675558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12273" y="2862124"/>
              <a:ext cx="1024517" cy="45109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132167" y="3368405"/>
              <a:ext cx="184731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ru-RU" sz="500" b="1" dirty="0" smtClean="0">
                <a:solidFill>
                  <a:srgbClr val="6952A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840" y="967151"/>
            <a:ext cx="891280" cy="1073100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7076096" y="930516"/>
            <a:ext cx="5039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Демоверсии, спецификации и кодификаторы ОГЭ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помогут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составить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представление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о структуре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будущих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КИМ, </a:t>
            </a:r>
            <a:endParaRPr lang="ru-RU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познакомят с требованиями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к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полноте и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правильности записи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ответа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11046" y="126932"/>
            <a:ext cx="1080954" cy="35498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840" y="2256847"/>
            <a:ext cx="891279" cy="992505"/>
          </a:xfrm>
          <a:prstGeom prst="rect">
            <a:avLst/>
          </a:prstGeom>
          <a:ln w="28575">
            <a:solidFill>
              <a:srgbClr val="301854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7146971" y="2132840"/>
            <a:ext cx="49688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3018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Методические рекомендации для выпускников по самостоятельной работе </a:t>
            </a:r>
            <a:r>
              <a:rPr lang="ru-RU" sz="1400" dirty="0" smtClean="0">
                <a:solidFill>
                  <a:srgbClr val="301854"/>
                </a:solidFill>
              </a:rPr>
              <a:t>содержат </a:t>
            </a:r>
            <a:r>
              <a:rPr lang="ru-RU" sz="1400" dirty="0">
                <a:solidFill>
                  <a:srgbClr val="301854"/>
                </a:solidFill>
              </a:rPr>
              <a:t>советы по организации повторения ранее изученного материала, тренировке в выполнении конкретных типов заданий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840" y="3799739"/>
            <a:ext cx="891280" cy="1007081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7146971" y="3645794"/>
            <a:ext cx="47013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 подготовки к ИС </a:t>
            </a:r>
          </a:p>
          <a:p>
            <a:r>
              <a:rPr lang="ru-RU" sz="1400" dirty="0" smtClean="0">
                <a:solidFill>
                  <a:srgbClr val="7030A0"/>
                </a:solidFill>
              </a:rPr>
              <a:t>помогут ознакомиться </a:t>
            </a:r>
            <a:r>
              <a:rPr lang="ru-RU" sz="1400" dirty="0">
                <a:solidFill>
                  <a:srgbClr val="7030A0"/>
                </a:solidFill>
              </a:rPr>
              <a:t>с материалами, определяющими </a:t>
            </a:r>
            <a:endParaRPr lang="ru-RU" sz="1400" dirty="0" smtClean="0">
              <a:solidFill>
                <a:srgbClr val="7030A0"/>
              </a:solidFill>
            </a:endParaRPr>
          </a:p>
          <a:p>
            <a:r>
              <a:rPr lang="ru-RU" sz="1400" dirty="0" smtClean="0">
                <a:solidFill>
                  <a:srgbClr val="7030A0"/>
                </a:solidFill>
              </a:rPr>
              <a:t>структуру </a:t>
            </a:r>
            <a:r>
              <a:rPr lang="ru-RU" sz="1400" dirty="0">
                <a:solidFill>
                  <a:srgbClr val="7030A0"/>
                </a:solidFill>
              </a:rPr>
              <a:t>и содержание </a:t>
            </a:r>
            <a:r>
              <a:rPr lang="ru-RU" sz="1400" dirty="0" smtClean="0">
                <a:solidFill>
                  <a:srgbClr val="7030A0"/>
                </a:solidFill>
              </a:rPr>
              <a:t>ИС </a:t>
            </a:r>
            <a:r>
              <a:rPr lang="ru-RU" sz="1400" dirty="0">
                <a:solidFill>
                  <a:srgbClr val="7030A0"/>
                </a:solidFill>
              </a:rPr>
              <a:t>по русскому </a:t>
            </a:r>
            <a:r>
              <a:rPr lang="ru-RU" sz="1400" dirty="0" smtClean="0">
                <a:solidFill>
                  <a:srgbClr val="7030A0"/>
                </a:solidFill>
              </a:rPr>
              <a:t>языку,</a:t>
            </a:r>
          </a:p>
          <a:p>
            <a:r>
              <a:rPr lang="ru-RU" sz="1400" dirty="0" smtClean="0">
                <a:solidFill>
                  <a:srgbClr val="7030A0"/>
                </a:solidFill>
              </a:rPr>
              <a:t> а </a:t>
            </a:r>
            <a:r>
              <a:rPr lang="ru-RU" sz="1400" dirty="0">
                <a:solidFill>
                  <a:srgbClr val="7030A0"/>
                </a:solidFill>
              </a:rPr>
              <a:t>также с заданиями </a:t>
            </a:r>
            <a:r>
              <a:rPr lang="ru-RU" sz="1400" dirty="0" smtClean="0">
                <a:solidFill>
                  <a:srgbClr val="7030A0"/>
                </a:solidFill>
              </a:rPr>
              <a:t>ИС </a:t>
            </a:r>
            <a:r>
              <a:rPr lang="ru-RU" sz="1400" dirty="0">
                <a:solidFill>
                  <a:srgbClr val="7030A0"/>
                </a:solidFill>
              </a:rPr>
              <a:t>и критериями </a:t>
            </a:r>
            <a:r>
              <a:rPr lang="ru-RU" sz="1400" dirty="0" smtClean="0">
                <a:solidFill>
                  <a:srgbClr val="7030A0"/>
                </a:solidFill>
              </a:rPr>
              <a:t>оценивания</a:t>
            </a:r>
          </a:p>
          <a:p>
            <a:r>
              <a:rPr lang="ru-RU" sz="1400" dirty="0" smtClean="0">
                <a:solidFill>
                  <a:srgbClr val="7030A0"/>
                </a:solidFill>
              </a:rPr>
              <a:t> </a:t>
            </a:r>
            <a:r>
              <a:rPr lang="ru-RU" sz="1400" dirty="0">
                <a:solidFill>
                  <a:srgbClr val="7030A0"/>
                </a:solidFill>
              </a:rPr>
              <a:t>устных </a:t>
            </a:r>
            <a:r>
              <a:rPr lang="ru-RU" sz="1400" dirty="0" smtClean="0">
                <a:solidFill>
                  <a:srgbClr val="7030A0"/>
                </a:solidFill>
              </a:rPr>
              <a:t>ответов</a:t>
            </a:r>
            <a:endParaRPr lang="ru-RU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3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7904" y="3244334"/>
            <a:ext cx="2476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http://nav-gia.obrnadzor.gov.ru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3775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кстура гранж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208</Words>
  <Application>Microsoft Office PowerPoint</Application>
  <PresentationFormat>Широкоэкранный</PresentationFormat>
  <Paragraphs>25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30</cp:revision>
  <cp:lastPrinted>2020-12-02T09:01:22Z</cp:lastPrinted>
  <dcterms:created xsi:type="dcterms:W3CDTF">2020-12-02T06:33:34Z</dcterms:created>
  <dcterms:modified xsi:type="dcterms:W3CDTF">2020-12-02T14:34:52Z</dcterms:modified>
</cp:coreProperties>
</file>